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Open Sans" charset="0"/>
      <p:regular r:id="rId9"/>
    </p:embeddedFont>
    <p:embeddedFont>
      <p:font typeface="Open Sans Bold" charset="0"/>
      <p:regular r:id="rId10"/>
    </p:embeddedFont>
    <p:embeddedFont>
      <p:font typeface="Calibri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-658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png>
</file>

<file path=ppt/media/image3.png>
</file>

<file path=ppt/media/image4.jpeg>
</file>

<file path=ppt/media/image4.svg>
</file>

<file path=ppt/media/image5.jpeg>
</file>

<file path=ppt/media/image6.png>
</file>

<file path=ppt/media/image7.jpeg>
</file>

<file path=ppt/media/image8.jpe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4747260"/>
            <a:ext cx="6096000" cy="5539740"/>
          </a:xfrm>
          <a:custGeom>
            <a:avLst/>
            <a:gdLst/>
            <a:ahLst/>
            <a:cxnLst/>
            <a:rect l="l" t="t" r="r" b="b"/>
            <a:pathLst>
              <a:path w="6096000" h="5539740">
                <a:moveTo>
                  <a:pt x="0" y="0"/>
                </a:moveTo>
                <a:lnTo>
                  <a:pt x="6096000" y="0"/>
                </a:lnTo>
                <a:lnTo>
                  <a:pt x="6096000" y="5539740"/>
                </a:lnTo>
                <a:lnTo>
                  <a:pt x="0" y="55397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096000" y="4747260"/>
            <a:ext cx="6096000" cy="5539740"/>
          </a:xfrm>
          <a:custGeom>
            <a:avLst/>
            <a:gdLst/>
            <a:ahLst/>
            <a:cxnLst/>
            <a:rect l="l" t="t" r="r" b="b"/>
            <a:pathLst>
              <a:path w="6096000" h="5539740">
                <a:moveTo>
                  <a:pt x="0" y="0"/>
                </a:moveTo>
                <a:lnTo>
                  <a:pt x="6096000" y="0"/>
                </a:lnTo>
                <a:lnTo>
                  <a:pt x="6096000" y="5539740"/>
                </a:lnTo>
                <a:lnTo>
                  <a:pt x="0" y="55397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192000" y="4747260"/>
            <a:ext cx="6096000" cy="5539740"/>
          </a:xfrm>
          <a:custGeom>
            <a:avLst/>
            <a:gdLst/>
            <a:ahLst/>
            <a:cxnLst/>
            <a:rect l="l" t="t" r="r" b="b"/>
            <a:pathLst>
              <a:path w="6096000" h="5539740">
                <a:moveTo>
                  <a:pt x="0" y="0"/>
                </a:moveTo>
                <a:lnTo>
                  <a:pt x="6096000" y="0"/>
                </a:lnTo>
                <a:lnTo>
                  <a:pt x="6096000" y="5539740"/>
                </a:lnTo>
                <a:lnTo>
                  <a:pt x="0" y="553974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7395183" y="9405789"/>
            <a:ext cx="911867" cy="900261"/>
          </a:xfrm>
          <a:custGeom>
            <a:avLst/>
            <a:gdLst/>
            <a:ahLst/>
            <a:cxnLst/>
            <a:rect l="l" t="t" r="r" b="b"/>
            <a:pathLst>
              <a:path w="911867" h="900261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982387" y="3910648"/>
            <a:ext cx="14323226" cy="205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0"/>
              </a:lnSpc>
              <a:spcBef>
                <a:spcPct val="0"/>
              </a:spcBef>
            </a:pPr>
            <a:r>
              <a:rPr lang="en-US" sz="12000">
                <a:solidFill>
                  <a:srgbClr val="E69E4A"/>
                </a:solidFill>
                <a:latin typeface="Open Sans"/>
              </a:rPr>
              <a:t>AGILE AND SCRUM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395183" y="9405789"/>
            <a:ext cx="911867" cy="900261"/>
          </a:xfrm>
          <a:custGeom>
            <a:avLst/>
            <a:gdLst/>
            <a:ahLst/>
            <a:cxnLst/>
            <a:rect l="l" t="t" r="r" b="b"/>
            <a:pathLst>
              <a:path w="911867" h="900261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54554" y="762440"/>
            <a:ext cx="7534037" cy="937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49"/>
              </a:lnSpc>
            </a:pPr>
            <a:r>
              <a:rPr lang="en-US" sz="5944" u="sng">
                <a:solidFill>
                  <a:srgbClr val="FFFFFF"/>
                </a:solidFill>
                <a:latin typeface="Open Sans Bold"/>
              </a:rPr>
              <a:t>PROJECT TITLE: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68939" y="3250588"/>
            <a:ext cx="13924925" cy="6007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24"/>
              </a:lnSpc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Content:</a:t>
            </a:r>
          </a:p>
          <a:p>
            <a:pPr marL="620615" lvl="1" indent="-310307" algn="l">
              <a:lnSpc>
                <a:spcPts val="4024"/>
              </a:lnSpc>
              <a:buFont typeface="Arial"/>
              <a:buChar char="•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Project Goal:</a:t>
            </a:r>
          </a:p>
          <a:p>
            <a:pPr marL="1241229" lvl="2" indent="-413743" algn="l">
              <a:lnSpc>
                <a:spcPts val="4024"/>
              </a:lnSpc>
              <a:buFont typeface="Arial"/>
              <a:buChar char="⚬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Develop a mobile app for personal finance management</a:t>
            </a:r>
          </a:p>
          <a:p>
            <a:pPr marL="620615" lvl="1" indent="-310307" algn="l">
              <a:lnSpc>
                <a:spcPts val="4024"/>
              </a:lnSpc>
              <a:buFont typeface="Arial"/>
              <a:buChar char="•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Key Features:</a:t>
            </a:r>
          </a:p>
          <a:p>
            <a:pPr marL="1241229" lvl="2" indent="-413743" algn="l">
              <a:lnSpc>
                <a:spcPts val="4024"/>
              </a:lnSpc>
              <a:buFont typeface="Arial"/>
              <a:buChar char="⚬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Expense tracking</a:t>
            </a:r>
          </a:p>
          <a:p>
            <a:pPr marL="1241229" lvl="2" indent="-413743" algn="l">
              <a:lnSpc>
                <a:spcPts val="4024"/>
              </a:lnSpc>
              <a:buFont typeface="Arial"/>
              <a:buChar char="⚬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Budget planning</a:t>
            </a:r>
          </a:p>
          <a:p>
            <a:pPr marL="1241229" lvl="2" indent="-413743" algn="l">
              <a:lnSpc>
                <a:spcPts val="4024"/>
              </a:lnSpc>
              <a:buFont typeface="Arial"/>
              <a:buChar char="⚬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Financial goal setting</a:t>
            </a:r>
          </a:p>
          <a:p>
            <a:pPr marL="620615" lvl="1" indent="-310307" algn="l">
              <a:lnSpc>
                <a:spcPts val="4024"/>
              </a:lnSpc>
              <a:buFont typeface="Arial"/>
              <a:buChar char="•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Team Members:</a:t>
            </a:r>
          </a:p>
          <a:p>
            <a:pPr marL="1241229" lvl="2" indent="-413743" algn="l">
              <a:lnSpc>
                <a:spcPts val="4024"/>
              </a:lnSpc>
              <a:buFont typeface="Arial"/>
              <a:buChar char="⚬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Product Owner: Alice</a:t>
            </a:r>
          </a:p>
          <a:p>
            <a:pPr marL="1241229" lvl="2" indent="-413743" algn="l">
              <a:lnSpc>
                <a:spcPts val="4024"/>
              </a:lnSpc>
              <a:buFont typeface="Arial"/>
              <a:buChar char="⚬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Scrum Master: Bob</a:t>
            </a:r>
          </a:p>
          <a:p>
            <a:pPr marL="1241229" lvl="2" indent="-413743" algn="l">
              <a:lnSpc>
                <a:spcPts val="4024"/>
              </a:lnSpc>
              <a:buFont typeface="Arial"/>
              <a:buChar char="⚬"/>
            </a:pPr>
            <a:r>
              <a:rPr lang="en-US" sz="2874">
                <a:solidFill>
                  <a:srgbClr val="FFFFFF"/>
                </a:solidFill>
                <a:latin typeface="Open Sans"/>
              </a:rPr>
              <a:t>Development Team: 5 Developers, 1 Designer, 1 QA Engineer</a:t>
            </a:r>
          </a:p>
          <a:p>
            <a:pPr algn="l">
              <a:lnSpc>
                <a:spcPts val="4024"/>
              </a:lnSpc>
              <a:spcBef>
                <a:spcPct val="0"/>
              </a:spcBef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1268939" y="2084892"/>
            <a:ext cx="9346531" cy="703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9640" lvl="1" indent="-479820" algn="l">
              <a:lnSpc>
                <a:spcPts val="5644"/>
              </a:lnSpc>
              <a:buFont typeface="Arial"/>
              <a:buChar char="•"/>
            </a:pPr>
            <a:r>
              <a:rPr lang="en-US" sz="4444">
                <a:solidFill>
                  <a:srgbClr val="FFFFFF"/>
                </a:solidFill>
                <a:latin typeface="Open Sans Bold"/>
              </a:rPr>
              <a:t>BUILDING A MOBILE APP</a:t>
            </a:r>
          </a:p>
        </p:txBody>
      </p:sp>
      <p:sp>
        <p:nvSpPr>
          <p:cNvPr id="6" name="Freeform 6"/>
          <p:cNvSpPr/>
          <p:nvPr/>
        </p:nvSpPr>
        <p:spPr>
          <a:xfrm rot="6194763">
            <a:off x="16515383" y="-19649"/>
            <a:ext cx="2123727" cy="2096698"/>
          </a:xfrm>
          <a:custGeom>
            <a:avLst/>
            <a:gdLst/>
            <a:ahLst/>
            <a:cxnLst/>
            <a:rect l="l" t="t" r="r" b="b"/>
            <a:pathLst>
              <a:path w="2123727" h="2096698">
                <a:moveTo>
                  <a:pt x="0" y="0"/>
                </a:moveTo>
                <a:lnTo>
                  <a:pt x="2123727" y="0"/>
                </a:lnTo>
                <a:lnTo>
                  <a:pt x="2123727" y="2096698"/>
                </a:lnTo>
                <a:lnTo>
                  <a:pt x="0" y="2096698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104146">
            <a:off x="10063514" y="-247809"/>
            <a:ext cx="2123727" cy="2096698"/>
          </a:xfrm>
          <a:custGeom>
            <a:avLst/>
            <a:gdLst/>
            <a:ahLst/>
            <a:cxnLst/>
            <a:rect l="l" t="t" r="r" b="b"/>
            <a:pathLst>
              <a:path w="2123727" h="2096698">
                <a:moveTo>
                  <a:pt x="0" y="0"/>
                </a:moveTo>
                <a:lnTo>
                  <a:pt x="2123727" y="0"/>
                </a:lnTo>
                <a:lnTo>
                  <a:pt x="2123727" y="2096698"/>
                </a:lnTo>
                <a:lnTo>
                  <a:pt x="0" y="2096698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3097" y="2334866"/>
            <a:ext cx="16442086" cy="7070923"/>
            <a:chOff x="0" y="0"/>
            <a:chExt cx="21922781" cy="942789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 cstate="print"/>
            <a:srcRect l="1556" r="1556"/>
            <a:stretch>
              <a:fillRect/>
            </a:stretch>
          </p:blipFill>
          <p:spPr>
            <a:xfrm>
              <a:off x="0" y="0"/>
              <a:ext cx="21922781" cy="9427897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17395183" y="9405789"/>
            <a:ext cx="911867" cy="900261"/>
          </a:xfrm>
          <a:custGeom>
            <a:avLst/>
            <a:gdLst/>
            <a:ahLst/>
            <a:cxnLst/>
            <a:rect l="l" t="t" r="r" b="b"/>
            <a:pathLst>
              <a:path w="911867" h="900261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8236360" y="2020541"/>
            <a:ext cx="1421257" cy="0"/>
          </a:xfrm>
          <a:prstGeom prst="line">
            <a:avLst/>
          </a:prstGeom>
          <a:ln w="38100" cap="flat">
            <a:solidFill>
              <a:srgbClr val="E69E4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6801581" y="1000125"/>
            <a:ext cx="4290814" cy="703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44"/>
              </a:lnSpc>
            </a:pPr>
            <a:r>
              <a:rPr lang="en-US" sz="4444">
                <a:solidFill>
                  <a:srgbClr val="FFFFFF"/>
                </a:solidFill>
                <a:latin typeface="Open Sans Bold"/>
              </a:rPr>
              <a:t>WORKFLOW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395183" y="9405789"/>
            <a:ext cx="911867" cy="900261"/>
          </a:xfrm>
          <a:custGeom>
            <a:avLst/>
            <a:gdLst/>
            <a:ahLst/>
            <a:cxnLst/>
            <a:rect l="l" t="t" r="r" b="b"/>
            <a:pathLst>
              <a:path w="911867" h="900261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19877" y="1785547"/>
            <a:ext cx="16659066" cy="8070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43"/>
              </a:lnSpc>
            </a:pPr>
            <a:endParaRPr/>
          </a:p>
          <a:p>
            <a:pPr marL="774792" lvl="1" indent="-387396" algn="l">
              <a:lnSpc>
                <a:spcPts val="5024"/>
              </a:lnSpc>
              <a:buFont typeface="Arial"/>
              <a:buChar char="•"/>
            </a:pPr>
            <a:r>
              <a:rPr lang="en-US" sz="3588">
                <a:solidFill>
                  <a:srgbClr val="FFFFFF"/>
                </a:solidFill>
                <a:latin typeface="Open Sans"/>
              </a:rPr>
              <a:t>Sprint Duration:</a:t>
            </a:r>
          </a:p>
          <a:p>
            <a:pPr marL="1549584" lvl="2" indent="-516528" algn="l">
              <a:lnSpc>
                <a:spcPts val="5024"/>
              </a:lnSpc>
              <a:buFont typeface="Arial"/>
              <a:buChar char="⚬"/>
            </a:pPr>
            <a:r>
              <a:rPr lang="en-US" sz="3588">
                <a:solidFill>
                  <a:srgbClr val="FFFFFF"/>
                </a:solidFill>
                <a:latin typeface="Open Sans"/>
              </a:rPr>
              <a:t>2 weeks</a:t>
            </a:r>
          </a:p>
          <a:p>
            <a:pPr marL="774792" lvl="1" indent="-387396" algn="l">
              <a:lnSpc>
                <a:spcPts val="5024"/>
              </a:lnSpc>
              <a:buFont typeface="Arial"/>
              <a:buChar char="•"/>
            </a:pPr>
            <a:r>
              <a:rPr lang="en-US" sz="3588">
                <a:solidFill>
                  <a:srgbClr val="FFFFFF"/>
                </a:solidFill>
                <a:latin typeface="Open Sans"/>
              </a:rPr>
              <a:t>Planning Meeting:</a:t>
            </a:r>
          </a:p>
          <a:p>
            <a:pPr marL="1549584" lvl="2" indent="-516528" algn="l">
              <a:lnSpc>
                <a:spcPts val="5024"/>
              </a:lnSpc>
              <a:buFont typeface="Arial"/>
              <a:buChar char="⚬"/>
            </a:pPr>
            <a:r>
              <a:rPr lang="en-US" sz="3588">
                <a:solidFill>
                  <a:srgbClr val="FFFFFF"/>
                </a:solidFill>
                <a:latin typeface="Open Sans"/>
              </a:rPr>
              <a:t>Review project backlog</a:t>
            </a:r>
          </a:p>
          <a:p>
            <a:pPr marL="1549584" lvl="2" indent="-516528" algn="l">
              <a:lnSpc>
                <a:spcPts val="5024"/>
              </a:lnSpc>
              <a:buFont typeface="Arial"/>
              <a:buChar char="⚬"/>
            </a:pPr>
            <a:r>
              <a:rPr lang="en-US" sz="3588">
                <a:solidFill>
                  <a:srgbClr val="FFFFFF"/>
                </a:solidFill>
                <a:latin typeface="Open Sans"/>
              </a:rPr>
              <a:t>Prioritize tasks based on business value</a:t>
            </a:r>
          </a:p>
          <a:p>
            <a:pPr marL="1549584" lvl="2" indent="-516528" algn="l">
              <a:lnSpc>
                <a:spcPts val="5024"/>
              </a:lnSpc>
              <a:buFont typeface="Arial"/>
              <a:buChar char="⚬"/>
            </a:pPr>
            <a:r>
              <a:rPr lang="en-US" sz="3588">
                <a:solidFill>
                  <a:srgbClr val="FFFFFF"/>
                </a:solidFill>
                <a:latin typeface="Open Sans"/>
              </a:rPr>
              <a:t>Define Sprint Goal</a:t>
            </a:r>
          </a:p>
          <a:p>
            <a:pPr marL="774792" lvl="1" indent="-387396" algn="l">
              <a:lnSpc>
                <a:spcPts val="5024"/>
              </a:lnSpc>
              <a:buFont typeface="Arial"/>
              <a:buChar char="•"/>
            </a:pPr>
            <a:r>
              <a:rPr lang="en-US" sz="3588">
                <a:solidFill>
                  <a:srgbClr val="FFFFFF"/>
                </a:solidFill>
                <a:latin typeface="Open Sans"/>
              </a:rPr>
              <a:t>Sprint Backlog:</a:t>
            </a:r>
          </a:p>
          <a:p>
            <a:pPr marL="1549584" lvl="2" indent="-516528" algn="l">
              <a:lnSpc>
                <a:spcPts val="5024"/>
              </a:lnSpc>
              <a:buFont typeface="Arial"/>
              <a:buChar char="⚬"/>
            </a:pPr>
            <a:r>
              <a:rPr lang="en-US" sz="3588">
                <a:solidFill>
                  <a:srgbClr val="FFFFFF"/>
                </a:solidFill>
                <a:latin typeface="Open Sans"/>
              </a:rPr>
              <a:t>Select user stories for the upcoming Sprint</a:t>
            </a:r>
          </a:p>
          <a:p>
            <a:pPr marL="1549584" lvl="2" indent="-516528" algn="l">
              <a:lnSpc>
                <a:spcPts val="5024"/>
              </a:lnSpc>
              <a:buFont typeface="Arial"/>
              <a:buChar char="⚬"/>
            </a:pPr>
            <a:r>
              <a:rPr lang="en-US" sz="3588">
                <a:solidFill>
                  <a:srgbClr val="FFFFFF"/>
                </a:solidFill>
                <a:latin typeface="Open Sans"/>
              </a:rPr>
              <a:t>Estimate effort using story points</a:t>
            </a:r>
          </a:p>
          <a:p>
            <a:pPr algn="l">
              <a:lnSpc>
                <a:spcPts val="5024"/>
              </a:lnSpc>
            </a:pPr>
            <a:endParaRPr/>
          </a:p>
          <a:p>
            <a:pPr algn="l">
              <a:lnSpc>
                <a:spcPts val="5024"/>
              </a:lnSpc>
              <a:spcBef>
                <a:spcPct val="0"/>
              </a:spcBef>
            </a:pPr>
            <a:endParaRPr/>
          </a:p>
        </p:txBody>
      </p:sp>
      <p:sp>
        <p:nvSpPr>
          <p:cNvPr id="4" name="Freeform 4"/>
          <p:cNvSpPr/>
          <p:nvPr/>
        </p:nvSpPr>
        <p:spPr>
          <a:xfrm rot="6194763">
            <a:off x="16515383" y="-19649"/>
            <a:ext cx="2123727" cy="2096698"/>
          </a:xfrm>
          <a:custGeom>
            <a:avLst/>
            <a:gdLst/>
            <a:ahLst/>
            <a:cxnLst/>
            <a:rect l="l" t="t" r="r" b="b"/>
            <a:pathLst>
              <a:path w="2123727" h="2096698">
                <a:moveTo>
                  <a:pt x="0" y="0"/>
                </a:moveTo>
                <a:lnTo>
                  <a:pt x="2123727" y="0"/>
                </a:lnTo>
                <a:lnTo>
                  <a:pt x="2123727" y="2096698"/>
                </a:lnTo>
                <a:lnTo>
                  <a:pt x="0" y="2096698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1104146">
            <a:off x="10063514" y="-247809"/>
            <a:ext cx="2123727" cy="2096698"/>
          </a:xfrm>
          <a:custGeom>
            <a:avLst/>
            <a:gdLst/>
            <a:ahLst/>
            <a:cxnLst/>
            <a:rect l="l" t="t" r="r" b="b"/>
            <a:pathLst>
              <a:path w="2123727" h="2096698">
                <a:moveTo>
                  <a:pt x="0" y="0"/>
                </a:moveTo>
                <a:lnTo>
                  <a:pt x="2123727" y="0"/>
                </a:lnTo>
                <a:lnTo>
                  <a:pt x="2123727" y="2096698"/>
                </a:lnTo>
                <a:lnTo>
                  <a:pt x="0" y="2096698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6723" y="0"/>
            <a:ext cx="18714290" cy="10287000"/>
          </a:xfrm>
          <a:custGeom>
            <a:avLst/>
            <a:gdLst/>
            <a:ahLst/>
            <a:cxnLst/>
            <a:rect l="l" t="t" r="r" b="b"/>
            <a:pathLst>
              <a:path w="18714290" h="10287000">
                <a:moveTo>
                  <a:pt x="0" y="0"/>
                </a:moveTo>
                <a:lnTo>
                  <a:pt x="18714290" y="0"/>
                </a:lnTo>
                <a:lnTo>
                  <a:pt x="1871429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alphaModFix amt="26000"/>
            </a:blip>
            <a:stretch>
              <a:fillRect l="-10673" r="-8391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752309" y="3367546"/>
            <a:ext cx="3561172" cy="4114800"/>
          </a:xfrm>
          <a:custGeom>
            <a:avLst/>
            <a:gdLst/>
            <a:ahLst/>
            <a:cxnLst/>
            <a:rect l="l" t="t" r="r" b="b"/>
            <a:pathLst>
              <a:path w="3561172" h="4114800">
                <a:moveTo>
                  <a:pt x="0" y="0"/>
                </a:moveTo>
                <a:lnTo>
                  <a:pt x="3561172" y="0"/>
                </a:lnTo>
                <a:lnTo>
                  <a:pt x="356117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 cstate="print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854554" y="762440"/>
            <a:ext cx="7534037" cy="937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49"/>
              </a:lnSpc>
            </a:pPr>
            <a:r>
              <a:rPr lang="en-US" sz="5944" u="sng">
                <a:solidFill>
                  <a:srgbClr val="FFFFFF"/>
                </a:solidFill>
                <a:latin typeface="Open Sans Bold"/>
              </a:rPr>
              <a:t>SPRINT PLANNING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857388" y="1047750"/>
            <a:ext cx="9993728" cy="8229600"/>
            <a:chOff x="0" y="0"/>
            <a:chExt cx="13324971" cy="109728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 cstate="print"/>
            <a:srcRect l="9521" r="9521"/>
            <a:stretch>
              <a:fillRect/>
            </a:stretch>
          </p:blipFill>
          <p:spPr>
            <a:xfrm>
              <a:off x="0" y="0"/>
              <a:ext cx="13324971" cy="109728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17395183" y="9405789"/>
            <a:ext cx="911867" cy="900261"/>
          </a:xfrm>
          <a:custGeom>
            <a:avLst/>
            <a:gdLst/>
            <a:ahLst/>
            <a:cxnLst/>
            <a:rect l="l" t="t" r="r" b="b"/>
            <a:pathLst>
              <a:path w="911867" h="900261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242336" y="1144252"/>
            <a:ext cx="6221121" cy="8957854"/>
            <a:chOff x="0" y="0"/>
            <a:chExt cx="8294827" cy="11943805"/>
          </a:xfrm>
        </p:grpSpPr>
        <p:sp>
          <p:nvSpPr>
            <p:cNvPr id="6" name="AutoShape 6"/>
            <p:cNvSpPr/>
            <p:nvPr/>
          </p:nvSpPr>
          <p:spPr>
            <a:xfrm>
              <a:off x="815459" y="2080914"/>
              <a:ext cx="1895009" cy="0"/>
            </a:xfrm>
            <a:prstGeom prst="line">
              <a:avLst/>
            </a:prstGeom>
            <a:ln w="50800" cap="flat">
              <a:solidFill>
                <a:srgbClr val="E69E4A"/>
              </a:solidFill>
              <a:prstDash val="solid"/>
              <a:headEnd type="none" w="sm" len="sm"/>
              <a:tailEnd type="none" w="sm" len="sm"/>
            </a:ln>
          </p:spPr>
        </p:sp>
        <p:grpSp>
          <p:nvGrpSpPr>
            <p:cNvPr id="7" name="Group 7"/>
            <p:cNvGrpSpPr/>
            <p:nvPr/>
          </p:nvGrpSpPr>
          <p:grpSpPr>
            <a:xfrm>
              <a:off x="122458" y="3494759"/>
              <a:ext cx="1076166" cy="1076166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69E4A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292454" y="3772451"/>
              <a:ext cx="736175" cy="482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96"/>
                </a:lnSpc>
                <a:spcBef>
                  <a:spcPct val="0"/>
                </a:spcBef>
              </a:pPr>
              <a:r>
                <a:rPr lang="en-US" sz="2212">
                  <a:solidFill>
                    <a:srgbClr val="FFFFFF"/>
                  </a:solidFill>
                  <a:latin typeface="Open Sans Bold"/>
                </a:rPr>
                <a:t>01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851476" y="2646064"/>
              <a:ext cx="7320893" cy="44615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"/>
                </a:lnSpc>
              </a:pPr>
              <a:endParaRPr/>
            </a:p>
            <a:p>
              <a:pPr marL="777240" lvl="1" indent="-388620" algn="l">
                <a:lnSpc>
                  <a:spcPts val="5040"/>
                </a:lnSpc>
                <a:buFont typeface="Arial"/>
                <a:buChar char="•"/>
              </a:pPr>
              <a:r>
                <a:rPr lang="en-US" sz="3600" u="sng">
                  <a:solidFill>
                    <a:srgbClr val="FFFFFF"/>
                  </a:solidFill>
                  <a:latin typeface="Open Sans"/>
                </a:rPr>
                <a:t>Daily Stand-ups:</a:t>
              </a:r>
            </a:p>
            <a:p>
              <a:pPr marL="1036320" lvl="2" indent="-345440" algn="l">
                <a:lnSpc>
                  <a:spcPts val="3359"/>
                </a:lnSpc>
                <a:buFont typeface="Arial"/>
                <a:buChar char="⚬"/>
              </a:pPr>
              <a:r>
                <a:rPr lang="en-US" sz="2400">
                  <a:solidFill>
                    <a:srgbClr val="FFFFFF"/>
                  </a:solidFill>
                  <a:latin typeface="Open Sans"/>
                </a:rPr>
                <a:t>15-minute meeting every day</a:t>
              </a:r>
            </a:p>
            <a:p>
              <a:pPr marL="1036320" lvl="2" indent="-345440" algn="l">
                <a:lnSpc>
                  <a:spcPts val="3359"/>
                </a:lnSpc>
                <a:buFont typeface="Arial"/>
                <a:buChar char="⚬"/>
              </a:pPr>
              <a:r>
                <a:rPr lang="en-US" sz="2400">
                  <a:solidFill>
                    <a:srgbClr val="FFFFFF"/>
                  </a:solidFill>
                  <a:latin typeface="Open Sans"/>
                </a:rPr>
                <a:t>Each team member answers:</a:t>
              </a:r>
            </a:p>
            <a:p>
              <a:pPr marL="1554480" lvl="3" indent="-388620" algn="l">
                <a:lnSpc>
                  <a:spcPts val="3359"/>
                </a:lnSpc>
                <a:buFont typeface="Arial"/>
                <a:buChar char="￭"/>
              </a:pPr>
              <a:r>
                <a:rPr lang="en-US" sz="2400">
                  <a:solidFill>
                    <a:srgbClr val="FFFFFF"/>
                  </a:solidFill>
                  <a:latin typeface="Open Sans"/>
                </a:rPr>
                <a:t>What did I do yesterday?</a:t>
              </a:r>
            </a:p>
            <a:p>
              <a:pPr marL="1554480" lvl="3" indent="-388620" algn="l">
                <a:lnSpc>
                  <a:spcPts val="3359"/>
                </a:lnSpc>
                <a:buFont typeface="Arial"/>
                <a:buChar char="￭"/>
              </a:pPr>
              <a:r>
                <a:rPr lang="en-US" sz="2400">
                  <a:solidFill>
                    <a:srgbClr val="FFFFFF"/>
                  </a:solidFill>
                  <a:latin typeface="Open Sans"/>
                </a:rPr>
                <a:t>What will I do today?</a:t>
              </a:r>
            </a:p>
            <a:p>
              <a:pPr marL="1554480" lvl="3" indent="-388620" algn="l">
                <a:lnSpc>
                  <a:spcPts val="3359"/>
                </a:lnSpc>
                <a:buFont typeface="Arial"/>
                <a:buChar char="￭"/>
              </a:pPr>
              <a:r>
                <a:rPr lang="en-US" sz="2400">
                  <a:solidFill>
                    <a:srgbClr val="FFFFFF"/>
                  </a:solidFill>
                  <a:latin typeface="Open Sans"/>
                </a:rPr>
                <a:t>Any blockers?</a:t>
              </a:r>
            </a:p>
            <a:p>
              <a:pPr algn="l">
                <a:lnSpc>
                  <a:spcPts val="1680"/>
                </a:lnSpc>
              </a:pPr>
              <a:endParaRPr/>
            </a:p>
            <a:p>
              <a:pPr algn="l">
                <a:lnSpc>
                  <a:spcPts val="1680"/>
                </a:lnSpc>
                <a:spcBef>
                  <a:spcPct val="0"/>
                </a:spcBef>
              </a:pPr>
              <a:endParaRPr/>
            </a:p>
          </p:txBody>
        </p:sp>
        <p:grpSp>
          <p:nvGrpSpPr>
            <p:cNvPr id="12" name="Group 12"/>
            <p:cNvGrpSpPr/>
            <p:nvPr/>
          </p:nvGrpSpPr>
          <p:grpSpPr>
            <a:xfrm>
              <a:off x="338607" y="7179612"/>
              <a:ext cx="1076166" cy="1076166"/>
              <a:chOff x="0" y="0"/>
              <a:chExt cx="812800" cy="8128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69E4A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0" y="-28575"/>
              <a:ext cx="8294827" cy="18808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644"/>
                </a:lnSpc>
              </a:pPr>
              <a:r>
                <a:rPr lang="en-US" sz="4444">
                  <a:solidFill>
                    <a:srgbClr val="FFFFFF"/>
                  </a:solidFill>
                  <a:latin typeface="Open Sans Bold"/>
                </a:rPr>
                <a:t>DAILY STAND-UPS AND SPRINT REVIEW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891625" y="7112937"/>
              <a:ext cx="5119894" cy="7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040"/>
                </a:lnSpc>
                <a:spcBef>
                  <a:spcPct val="0"/>
                </a:spcBef>
              </a:pPr>
              <a:r>
                <a:rPr lang="en-US" sz="3600" u="sng">
                  <a:solidFill>
                    <a:srgbClr val="FFFFFF"/>
                  </a:solidFill>
                  <a:latin typeface="Open Sans"/>
                </a:rPr>
                <a:t>Sprint Review: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508602" y="7457304"/>
              <a:ext cx="736175" cy="4826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96"/>
                </a:lnSpc>
                <a:spcBef>
                  <a:spcPct val="0"/>
                </a:spcBef>
              </a:pPr>
              <a:r>
                <a:rPr lang="en-US" sz="2212">
                  <a:solidFill>
                    <a:srgbClr val="FFFFFF"/>
                  </a:solidFill>
                  <a:latin typeface="Open Sans Bold"/>
                </a:rPr>
                <a:t>02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414773" y="8075385"/>
              <a:ext cx="6504134" cy="3868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1036320" lvl="2" indent="-345440" algn="l">
                <a:lnSpc>
                  <a:spcPts val="3359"/>
                </a:lnSpc>
                <a:buFont typeface="Arial"/>
                <a:buChar char="⚬"/>
              </a:pPr>
              <a:r>
                <a:rPr lang="en-US" sz="2400">
                  <a:solidFill>
                    <a:srgbClr val="FFFFFF"/>
                  </a:solidFill>
                  <a:latin typeface="Open Sans"/>
                </a:rPr>
                <a:t>Held at the end of the Sprint</a:t>
              </a:r>
            </a:p>
            <a:p>
              <a:pPr marL="1036320" lvl="2" indent="-345440" algn="l">
                <a:lnSpc>
                  <a:spcPts val="3359"/>
                </a:lnSpc>
                <a:buFont typeface="Arial"/>
                <a:buChar char="⚬"/>
              </a:pPr>
              <a:r>
                <a:rPr lang="en-US" sz="2400">
                  <a:solidFill>
                    <a:srgbClr val="FFFFFF"/>
                  </a:solidFill>
                  <a:latin typeface="Open Sans"/>
                </a:rPr>
                <a:t>Demonstrate completed features to stakeholders</a:t>
              </a:r>
            </a:p>
            <a:p>
              <a:pPr marL="1036320" lvl="2" indent="-345440" algn="l">
                <a:lnSpc>
                  <a:spcPts val="3359"/>
                </a:lnSpc>
                <a:buFont typeface="Arial"/>
                <a:buChar char="⚬"/>
              </a:pPr>
              <a:r>
                <a:rPr lang="en-US" sz="2400">
                  <a:solidFill>
                    <a:srgbClr val="FFFFFF"/>
                  </a:solidFill>
                  <a:latin typeface="Open Sans"/>
                </a:rPr>
                <a:t>Gather feedback for improvements</a:t>
              </a:r>
            </a:p>
            <a:p>
              <a:pPr algn="l">
                <a:lnSpc>
                  <a:spcPts val="33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93116" y="565634"/>
            <a:ext cx="397367" cy="28996"/>
            <a:chOff x="0" y="0"/>
            <a:chExt cx="128243" cy="93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8243" cy="9358"/>
            </a:xfrm>
            <a:custGeom>
              <a:avLst/>
              <a:gdLst/>
              <a:ahLst/>
              <a:cxnLst/>
              <a:rect l="l" t="t" r="r" b="b"/>
              <a:pathLst>
                <a:path w="128243" h="9358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69E4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93116" y="657737"/>
            <a:ext cx="397367" cy="28996"/>
            <a:chOff x="0" y="0"/>
            <a:chExt cx="128243" cy="935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8243" cy="9358"/>
            </a:xfrm>
            <a:custGeom>
              <a:avLst/>
              <a:gdLst/>
              <a:ahLst/>
              <a:cxnLst/>
              <a:rect l="l" t="t" r="r" b="b"/>
              <a:pathLst>
                <a:path w="128243" h="9358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E69E4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7395183" y="9405789"/>
            <a:ext cx="911867" cy="900261"/>
          </a:xfrm>
          <a:custGeom>
            <a:avLst/>
            <a:gdLst/>
            <a:ahLst/>
            <a:cxnLst/>
            <a:rect l="l" t="t" r="r" b="b"/>
            <a:pathLst>
              <a:path w="911867" h="900261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5940842" y="517674"/>
            <a:ext cx="978460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Contact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385046" y="517674"/>
            <a:ext cx="1060497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About Us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154289" y="517674"/>
            <a:ext cx="735456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Service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898530" y="517674"/>
            <a:ext cx="809760" cy="197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</a:rPr>
              <a:t>Home</a:t>
            </a:r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8426058" y="0"/>
            <a:ext cx="10338663" cy="10338663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6350000" y="0"/>
                  </a:moveTo>
                  <a:lnTo>
                    <a:pt x="6350000" y="6350000"/>
                  </a:lnTo>
                  <a:lnTo>
                    <a:pt x="1224280" y="6350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 cstate="print"/>
              <a:stretch>
                <a:fillRect l="-25000" r="-25000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660772" y="3414634"/>
            <a:ext cx="807124" cy="80712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69E4A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88268" y="3613378"/>
            <a:ext cx="552131" cy="3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>
                <a:solidFill>
                  <a:srgbClr val="FFFFFF"/>
                </a:solidFill>
                <a:latin typeface="Open Sans Bold"/>
              </a:rPr>
              <a:t>01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67896" y="2872893"/>
            <a:ext cx="5490670" cy="3150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endParaRPr/>
          </a:p>
          <a:p>
            <a:pPr marL="777240" lvl="1" indent="-388620" algn="l">
              <a:lnSpc>
                <a:spcPts val="5040"/>
              </a:lnSpc>
              <a:buFont typeface="Arial"/>
              <a:buChar char="•"/>
            </a:pPr>
            <a:r>
              <a:rPr lang="en-US" sz="3600" u="sng">
                <a:solidFill>
                  <a:srgbClr val="FFFFFF"/>
                </a:solidFill>
                <a:latin typeface="Open Sans"/>
              </a:rPr>
              <a:t>Meeting Focus:</a:t>
            </a:r>
          </a:p>
          <a:p>
            <a:pPr algn="l">
              <a:lnSpc>
                <a:spcPts val="5040"/>
              </a:lnSpc>
            </a:pPr>
            <a:endParaRPr/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Open Sans"/>
              </a:rPr>
              <a:t>Reflect on the Sprint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Open Sans"/>
              </a:rPr>
              <a:t>Discuss what went well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Open Sans"/>
              </a:rPr>
              <a:t>Identify areas for improvement</a:t>
            </a:r>
          </a:p>
          <a:p>
            <a:pPr algn="l">
              <a:lnSpc>
                <a:spcPts val="1680"/>
              </a:lnSpc>
            </a:pPr>
            <a:endParaRPr/>
          </a:p>
          <a:p>
            <a:pPr algn="l">
              <a:lnSpc>
                <a:spcPts val="1680"/>
              </a:lnSpc>
              <a:spcBef>
                <a:spcPct val="0"/>
              </a:spcBef>
            </a:pPr>
            <a:endParaRPr/>
          </a:p>
        </p:txBody>
      </p:sp>
      <p:grpSp>
        <p:nvGrpSpPr>
          <p:cNvPr id="20" name="Group 20"/>
          <p:cNvGrpSpPr/>
          <p:nvPr/>
        </p:nvGrpSpPr>
        <p:grpSpPr>
          <a:xfrm>
            <a:off x="2039654" y="6099155"/>
            <a:ext cx="807124" cy="80712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69E4A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3365869" y="5928062"/>
            <a:ext cx="3839921" cy="1889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 u="sng">
                <a:solidFill>
                  <a:srgbClr val="FFFFFF"/>
                </a:solidFill>
                <a:latin typeface="Open Sans"/>
              </a:rPr>
              <a:t>Action Items: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  <a:endParaRPr/>
          </a:p>
          <a:p>
            <a:pPr algn="l">
              <a:lnSpc>
                <a:spcPts val="5040"/>
              </a:lnSpc>
              <a:spcBef>
                <a:spcPct val="0"/>
              </a:spcBef>
            </a:pPr>
            <a:endParaRPr/>
          </a:p>
        </p:txBody>
      </p:sp>
      <p:sp>
        <p:nvSpPr>
          <p:cNvPr id="24" name="TextBox 24"/>
          <p:cNvSpPr txBox="1"/>
          <p:nvPr/>
        </p:nvSpPr>
        <p:spPr>
          <a:xfrm>
            <a:off x="2167151" y="6297899"/>
            <a:ext cx="552131" cy="3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>
                <a:solidFill>
                  <a:srgbClr val="FFFFFF"/>
                </a:solidFill>
                <a:latin typeface="Open Sans Bold"/>
              </a:rPr>
              <a:t>02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719282" y="6868180"/>
            <a:ext cx="4878101" cy="291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Open Sans"/>
              </a:rPr>
              <a:t>Create a plan for implementing improvements in the next Sprint</a:t>
            </a:r>
          </a:p>
          <a:p>
            <a:pPr marL="1036320" lvl="2" indent="-345440" algn="l">
              <a:lnSpc>
                <a:spcPts val="3359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Open Sans"/>
              </a:rPr>
              <a:t>Foster continuous learning and adaptation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/>
          </a:p>
        </p:txBody>
      </p:sp>
      <p:sp>
        <p:nvSpPr>
          <p:cNvPr id="26" name="TextBox 26"/>
          <p:cNvSpPr txBox="1"/>
          <p:nvPr/>
        </p:nvSpPr>
        <p:spPr>
          <a:xfrm>
            <a:off x="984669" y="784040"/>
            <a:ext cx="6221121" cy="1417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44"/>
              </a:lnSpc>
            </a:pPr>
            <a:r>
              <a:rPr lang="en-US" sz="4444">
                <a:solidFill>
                  <a:srgbClr val="FFFFFF"/>
                </a:solidFill>
                <a:latin typeface="Open Sans Bold"/>
              </a:rPr>
              <a:t>SPRINT RETROSPECTIVE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53912" y="0"/>
            <a:ext cx="9653138" cy="10287000"/>
            <a:chOff x="0" y="0"/>
            <a:chExt cx="12870851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 cstate="print"/>
            <a:srcRect l="18720" r="18720"/>
            <a:stretch>
              <a:fillRect/>
            </a:stretch>
          </p:blipFill>
          <p:spPr>
            <a:xfrm>
              <a:off x="0" y="0"/>
              <a:ext cx="12870851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17395183" y="9405789"/>
            <a:ext cx="911867" cy="900261"/>
          </a:xfrm>
          <a:custGeom>
            <a:avLst/>
            <a:gdLst/>
            <a:ahLst/>
            <a:cxnLst/>
            <a:rect l="l" t="t" r="r" b="b"/>
            <a:pathLst>
              <a:path w="911867" h="900261">
                <a:moveTo>
                  <a:pt x="0" y="0"/>
                </a:moveTo>
                <a:lnTo>
                  <a:pt x="911867" y="0"/>
                </a:lnTo>
                <a:lnTo>
                  <a:pt x="911867" y="900261"/>
                </a:lnTo>
                <a:lnTo>
                  <a:pt x="0" y="900261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929514" y="3316416"/>
            <a:ext cx="13448796" cy="3273448"/>
            <a:chOff x="0" y="0"/>
            <a:chExt cx="17931729" cy="4364597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0"/>
              <a:ext cx="17931729" cy="3009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8279"/>
                </a:lnSpc>
              </a:pPr>
              <a:r>
                <a:rPr lang="en-US" sz="14393">
                  <a:solidFill>
                    <a:srgbClr val="FFFFFF"/>
                  </a:solidFill>
                  <a:latin typeface="Open Sans Bold"/>
                </a:rPr>
                <a:t>THANK YOU</a:t>
              </a:r>
            </a:p>
          </p:txBody>
        </p:sp>
        <p:sp>
          <p:nvSpPr>
            <p:cNvPr id="7" name="AutoShape 7"/>
            <p:cNvSpPr/>
            <p:nvPr/>
          </p:nvSpPr>
          <p:spPr>
            <a:xfrm>
              <a:off x="0" y="4282347"/>
              <a:ext cx="6136383" cy="0"/>
            </a:xfrm>
            <a:prstGeom prst="line">
              <a:avLst/>
            </a:prstGeom>
            <a:ln w="164500" cap="flat">
              <a:solidFill>
                <a:srgbClr val="E69E4A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</Words>
  <Application>Microsoft Office PowerPoint</Application>
  <PresentationFormat>Custom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Open Sans</vt:lpstr>
      <vt:lpstr>Open Sans Bold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Orange Modern Logistic Presentation</dc:title>
  <cp:lastModifiedBy>kp</cp:lastModifiedBy>
  <cp:revision>1</cp:revision>
  <dcterms:created xsi:type="dcterms:W3CDTF">2006-08-16T00:00:00Z</dcterms:created>
  <dcterms:modified xsi:type="dcterms:W3CDTF">2024-06-05T10:25:01Z</dcterms:modified>
  <dc:identifier>DAGHQT2HbMI</dc:identifier>
</cp:coreProperties>
</file>

<file path=docProps/thumbnail.jpeg>
</file>